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1" r:id="rId3"/>
    <p:sldId id="300" r:id="rId4"/>
    <p:sldId id="282" r:id="rId5"/>
    <p:sldId id="283" r:id="rId6"/>
    <p:sldId id="284" r:id="rId7"/>
    <p:sldId id="285" r:id="rId8"/>
    <p:sldId id="278" r:id="rId9"/>
    <p:sldId id="286" r:id="rId10"/>
    <p:sldId id="287" r:id="rId11"/>
    <p:sldId id="289" r:id="rId12"/>
    <p:sldId id="291" r:id="rId13"/>
    <p:sldId id="288" r:id="rId14"/>
    <p:sldId id="292" r:id="rId15"/>
    <p:sldId id="293" r:id="rId16"/>
    <p:sldId id="294" r:id="rId17"/>
    <p:sldId id="296" r:id="rId18"/>
    <p:sldId id="297" r:id="rId19"/>
    <p:sldId id="298" r:id="rId20"/>
    <p:sldId id="279" r:id="rId21"/>
    <p:sldId id="280" r:id="rId22"/>
    <p:sldId id="277" r:id="rId23"/>
    <p:sldId id="281" r:id="rId24"/>
    <p:sldId id="276" r:id="rId25"/>
    <p:sldId id="258" r:id="rId26"/>
    <p:sldId id="259" r:id="rId27"/>
    <p:sldId id="261" r:id="rId28"/>
    <p:sldId id="260" r:id="rId29"/>
    <p:sldId id="262" r:id="rId30"/>
    <p:sldId id="263" r:id="rId31"/>
    <p:sldId id="264" r:id="rId32"/>
    <p:sldId id="265" r:id="rId33"/>
    <p:sldId id="266" r:id="rId34"/>
    <p:sldId id="267" r:id="rId35"/>
    <p:sldId id="268" r:id="rId36"/>
    <p:sldId id="269" r:id="rId37"/>
    <p:sldId id="273" r:id="rId38"/>
    <p:sldId id="272" r:id="rId39"/>
    <p:sldId id="274" r:id="rId40"/>
    <p:sldId id="271" r:id="rId41"/>
    <p:sldId id="299" r:id="rId42"/>
    <p:sldId id="295" r:id="rId4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Téglalap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Téglalap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Téglalap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Téglalap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9CC4-0EFA-44E8-80D1-9B5F5C3D3F43}" type="datetimeFigureOut">
              <a:rPr lang="hu-HU" smtClean="0"/>
              <a:t>2023.11.08.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Téglalap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zis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zis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68DB956-ACE4-4BFA-BC54-49FD095D4E3A}" type="slidenum">
              <a:rPr lang="hu-HU" smtClean="0"/>
              <a:t>‹#›</a:t>
            </a:fld>
            <a:endParaRPr lang="hu-HU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9CC4-0EFA-44E8-80D1-9B5F5C3D3F43}" type="datetimeFigureOut">
              <a:rPr lang="hu-HU" smtClean="0"/>
              <a:t>2023.11.08.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B956-ACE4-4BFA-BC54-49FD095D4E3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Téglalap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Téglalap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Téglalap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Téglalap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Téglalap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gyenes összekötő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zis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zis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68DB956-ACE4-4BFA-BC54-49FD095D4E3A}" type="slidenum">
              <a:rPr lang="hu-HU" smtClean="0"/>
              <a:t>‹#›</a:t>
            </a:fld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9CC4-0EFA-44E8-80D1-9B5F5C3D3F43}" type="datetimeFigureOut">
              <a:rPr lang="hu-HU" smtClean="0"/>
              <a:t>2023.11.08.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9CC4-0EFA-44E8-80D1-9B5F5C3D3F43}" type="datetimeFigureOut">
              <a:rPr lang="hu-HU" smtClean="0"/>
              <a:t>2023.11.08.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68DB956-ACE4-4BFA-BC54-49FD095D4E3A}" type="slidenum">
              <a:rPr lang="hu-HU" smtClean="0"/>
              <a:t>‹#›</a:t>
            </a:fld>
            <a:endParaRPr lang="hu-HU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églalap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Téglalap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Téglalap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Téglalap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Téglalap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Téglalap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3" name="Téglalap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Téglalap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9CC4-0EFA-44E8-80D1-9B5F5C3D3F43}" type="datetimeFigureOut">
              <a:rPr lang="hu-HU" smtClean="0"/>
              <a:t>2023.11.08.</a:t>
            </a:fld>
            <a:endParaRPr lang="hu-HU"/>
          </a:p>
        </p:txBody>
      </p:sp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zis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zis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68DB956-ACE4-4BFA-BC54-49FD095D4E3A}" type="slidenum">
              <a:rPr lang="hu-HU" smtClean="0"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5F39CC4-0EFA-44E8-80D1-9B5F5C3D3F43}" type="datetimeFigureOut">
              <a:rPr lang="hu-HU" smtClean="0"/>
              <a:t>2023.11.08.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B956-ACE4-4BFA-BC54-49FD095D4E3A}" type="slidenum">
              <a:rPr lang="hu-HU" smtClean="0"/>
              <a:t>‹#›</a:t>
            </a:fld>
            <a:endParaRPr lang="hu-HU"/>
          </a:p>
        </p:txBody>
      </p:sp>
      <p:sp>
        <p:nvSpPr>
          <p:cNvPr id="8" name="Egyenes összekötő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Tartalom helye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2" name="Tartalom helye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gyenes összekötő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Téglalap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Téglalap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Téglalap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Téglalap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églalap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9CC4-0EFA-44E8-80D1-9B5F5C3D3F43}" type="datetimeFigureOut">
              <a:rPr lang="hu-HU" smtClean="0"/>
              <a:t>2023.11.08.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hu-HU"/>
          </a:p>
        </p:txBody>
      </p:sp>
      <p:sp>
        <p:nvSpPr>
          <p:cNvPr id="15" name="Egyenes összekötő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Téglalap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Tartalom helye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6" name="Tartalom helye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5" name="Ellipszis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zis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68DB956-ACE4-4BFA-BC54-49FD095D4E3A}" type="slidenum">
              <a:rPr lang="hu-HU" smtClean="0"/>
              <a:t>‹#›</a:t>
            </a:fld>
            <a:endParaRPr lang="hu-HU"/>
          </a:p>
        </p:txBody>
      </p:sp>
      <p:sp>
        <p:nvSpPr>
          <p:cNvPr id="23" name="Cím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9CC4-0EFA-44E8-80D1-9B5F5C3D3F43}" type="datetimeFigureOut">
              <a:rPr lang="hu-HU" smtClean="0"/>
              <a:t>2023.11.08.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68DB956-ACE4-4BFA-BC54-49FD095D4E3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Téglalap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Téglalap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Téglalap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Téglalap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Téglalap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9CC4-0EFA-44E8-80D1-9B5F5C3D3F43}" type="datetimeFigureOut">
              <a:rPr lang="hu-HU" smtClean="0"/>
              <a:t>2023.11.08.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68DB956-ACE4-4BFA-BC54-49FD095D4E3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églalap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Téglalap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Téglalap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Téglalap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Téglalap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Téglalap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Téglalap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Tartalom helye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0" name="Ellipszis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zis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68DB956-ACE4-4BFA-BC54-49FD095D4E3A}" type="slidenum">
              <a:rPr lang="hu-HU" smtClean="0"/>
              <a:t>‹#›</a:t>
            </a:fld>
            <a:endParaRPr lang="hu-HU"/>
          </a:p>
        </p:txBody>
      </p:sp>
      <p:sp>
        <p:nvSpPr>
          <p:cNvPr id="21" name="Téglalap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9CC4-0EFA-44E8-80D1-9B5F5C3D3F43}" type="datetimeFigureOut">
              <a:rPr lang="hu-HU" smtClean="0"/>
              <a:t>2023.11.08.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gyenes összekötő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Téglalap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Téglalap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Téglalap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Téglalap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Téglalap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Téglalap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zis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zis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68DB956-ACE4-4BFA-BC54-49FD095D4E3A}" type="slidenum">
              <a:rPr lang="hu-HU" smtClean="0"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22" name="Téglalap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5F39CC4-0EFA-44E8-80D1-9B5F5C3D3F43}" type="datetimeFigureOut">
              <a:rPr lang="hu-HU" smtClean="0"/>
              <a:t>2023.11.08.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églalap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Téglalap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Téglalap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Téglalap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Téglalap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5F39CC4-0EFA-44E8-80D1-9B5F5C3D3F43}" type="datetimeFigureOut">
              <a:rPr lang="hu-HU" smtClean="0"/>
              <a:t>2023.11.08.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8" name="Téglalap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zis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zis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68DB956-ACE4-4BFA-BC54-49FD095D4E3A}" type="slidenum">
              <a:rPr lang="hu-HU" smtClean="0"/>
              <a:t>‹#›</a:t>
            </a:fld>
            <a:endParaRPr lang="hu-HU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043608" y="5517232"/>
            <a:ext cx="7272808" cy="1752600"/>
          </a:xfrm>
        </p:spPr>
        <p:txBody>
          <a:bodyPr>
            <a:normAutofit/>
          </a:bodyPr>
          <a:lstStyle/>
          <a:p>
            <a:r>
              <a:rPr lang="hu-HU" sz="1000" cap="none" dirty="0" smtClean="0"/>
              <a:t>Készítette:</a:t>
            </a:r>
          </a:p>
          <a:p>
            <a:r>
              <a:rPr lang="hu-HU" sz="1000" cap="none" dirty="0" smtClean="0"/>
              <a:t>Nagy Orsolya</a:t>
            </a:r>
          </a:p>
          <a:p>
            <a:r>
              <a:rPr lang="hu-HU" sz="1000" cap="none" dirty="0" smtClean="0"/>
              <a:t>Szabolcs-Szatmár-Bereg Vármegyei Kormányhivatal</a:t>
            </a:r>
          </a:p>
          <a:p>
            <a:r>
              <a:rPr lang="hu-HU" sz="1000" cap="none" dirty="0" smtClean="0"/>
              <a:t>Népegészségügyi Főosztály</a:t>
            </a:r>
            <a:endParaRPr lang="hu-HU" sz="1000" cap="non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19017"/>
            <a:ext cx="4139952" cy="145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67544" y="3645024"/>
            <a:ext cx="7772400" cy="1752600"/>
          </a:xfrm>
        </p:spPr>
        <p:txBody>
          <a:bodyPr>
            <a:normAutofit fontScale="90000"/>
          </a:bodyPr>
          <a:lstStyle/>
          <a:p>
            <a:r>
              <a:rPr lang="hu-HU" sz="3600" dirty="0"/>
              <a:t>Események kezelése, E100 folyamatok, összetett mintakereső </a:t>
            </a:r>
            <a:r>
              <a:rPr lang="hu-HU" sz="3600" dirty="0" smtClean="0"/>
              <a:t>funkció</a:t>
            </a:r>
            <a:br>
              <a:rPr lang="hu-HU" sz="3600" dirty="0" smtClean="0"/>
            </a:br>
            <a:r>
              <a:rPr lang="hu-HU" sz="3600" dirty="0" smtClean="0"/>
              <a:t>a </a:t>
            </a:r>
            <a:r>
              <a:rPr lang="hu-HU" sz="3600" dirty="0"/>
              <a:t>HUMVI rendszerben </a:t>
            </a:r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1800" dirty="0"/>
              <a:t>„HUMVI rendszer működése, </a:t>
            </a:r>
            <a:r>
              <a:rPr lang="hu-HU" sz="1800" dirty="0" err="1"/>
              <a:t>ivóvízvizsgálati</a:t>
            </a:r>
            <a:r>
              <a:rPr lang="hu-HU" sz="1800" dirty="0"/>
              <a:t> </a:t>
            </a:r>
            <a:r>
              <a:rPr lang="hu-HU" sz="1800"/>
              <a:t>program </a:t>
            </a:r>
            <a:r>
              <a:rPr lang="hu-HU" sz="1800" smtClean="0"/>
              <a:t>összeállítása” képzés</a:t>
            </a:r>
            <a:r>
              <a:rPr lang="hu-HU" sz="1800" dirty="0" smtClean="0"/>
              <a:t/>
            </a:r>
            <a:br>
              <a:rPr lang="hu-HU" sz="1800" dirty="0" smtClean="0"/>
            </a:br>
            <a:r>
              <a:rPr lang="hu-HU" sz="1800" dirty="0" smtClean="0"/>
              <a:t>2023. november 9.</a:t>
            </a: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221530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chemeClr val="tx1"/>
                </a:solidFill>
              </a:rPr>
              <a:t>E100 folyamat - szerkesztés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788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chemeClr val="tx1"/>
                </a:solidFill>
              </a:rPr>
              <a:t>E100 folyamat - szerkesztés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llipszis 4"/>
          <p:cNvSpPr/>
          <p:nvPr/>
        </p:nvSpPr>
        <p:spPr>
          <a:xfrm>
            <a:off x="539552" y="2438807"/>
            <a:ext cx="1296144" cy="270113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35496" y="4509120"/>
            <a:ext cx="1008112" cy="270113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865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chemeClr val="tx1"/>
                </a:solidFill>
              </a:rPr>
              <a:t>E100 folyamat - szerkesztés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llipszis 4"/>
          <p:cNvSpPr/>
          <p:nvPr/>
        </p:nvSpPr>
        <p:spPr>
          <a:xfrm>
            <a:off x="2627784" y="2671564"/>
            <a:ext cx="1008112" cy="270113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1475656" y="3429000"/>
            <a:ext cx="2016224" cy="270113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136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chemeClr val="tx1"/>
                </a:solidFill>
              </a:rPr>
              <a:t>E100 folyamat - eseménynapló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712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chemeClr val="tx1"/>
                </a:solidFill>
              </a:rPr>
              <a:t>E100 folyamat - eseménynapló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16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chemeClr val="tx1"/>
                </a:solidFill>
              </a:rPr>
              <a:t>E100 folyamat - lezárás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llipszis 5"/>
          <p:cNvSpPr/>
          <p:nvPr/>
        </p:nvSpPr>
        <p:spPr>
          <a:xfrm>
            <a:off x="1835696" y="3573016"/>
            <a:ext cx="864096" cy="216024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178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chemeClr val="tx1"/>
                </a:solidFill>
              </a:rPr>
              <a:t>E100 folyamat </a:t>
            </a:r>
            <a:r>
              <a:rPr lang="hu-HU" sz="2800" dirty="0">
                <a:solidFill>
                  <a:schemeClr val="tx1"/>
                </a:solidFill>
              </a:rPr>
              <a:t>-</a:t>
            </a:r>
            <a:r>
              <a:rPr lang="hu-HU" sz="2800" dirty="0" smtClean="0">
                <a:solidFill>
                  <a:schemeClr val="tx1"/>
                </a:solidFill>
              </a:rPr>
              <a:t> értesítések lezárása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llipszis 7"/>
          <p:cNvSpPr/>
          <p:nvPr/>
        </p:nvSpPr>
        <p:spPr>
          <a:xfrm>
            <a:off x="-72516" y="2310610"/>
            <a:ext cx="360040" cy="504056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9" name="Ellipszis 8"/>
          <p:cNvSpPr/>
          <p:nvPr/>
        </p:nvSpPr>
        <p:spPr>
          <a:xfrm>
            <a:off x="-72516" y="4213045"/>
            <a:ext cx="864096" cy="216024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152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chemeClr val="tx1"/>
                </a:solidFill>
              </a:rPr>
              <a:t>E100 folyamat </a:t>
            </a:r>
            <a:r>
              <a:rPr lang="hu-HU" sz="2800" dirty="0">
                <a:solidFill>
                  <a:schemeClr val="tx1"/>
                </a:solidFill>
              </a:rPr>
              <a:t>- </a:t>
            </a:r>
            <a:r>
              <a:rPr lang="hu-HU" sz="2800" dirty="0" smtClean="0">
                <a:solidFill>
                  <a:schemeClr val="tx1"/>
                </a:solidFill>
              </a:rPr>
              <a:t>értesítések lezárása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llipszis 4"/>
          <p:cNvSpPr/>
          <p:nvPr/>
        </p:nvSpPr>
        <p:spPr>
          <a:xfrm>
            <a:off x="-79121" y="2022502"/>
            <a:ext cx="324036" cy="252028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101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chemeClr val="tx1"/>
                </a:solidFill>
              </a:rPr>
              <a:t>E100 folyamat </a:t>
            </a:r>
            <a:r>
              <a:rPr lang="hu-HU" sz="2800" dirty="0">
                <a:solidFill>
                  <a:schemeClr val="tx1"/>
                </a:solidFill>
              </a:rPr>
              <a:t>- </a:t>
            </a:r>
            <a:r>
              <a:rPr lang="hu-HU" sz="2800" dirty="0" smtClean="0">
                <a:solidFill>
                  <a:schemeClr val="tx1"/>
                </a:solidFill>
              </a:rPr>
              <a:t>értesítések lezárása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llipszis 5"/>
          <p:cNvSpPr/>
          <p:nvPr/>
        </p:nvSpPr>
        <p:spPr>
          <a:xfrm>
            <a:off x="-39481" y="2288524"/>
            <a:ext cx="360040" cy="504056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7" name="Ellipszis 6"/>
          <p:cNvSpPr/>
          <p:nvPr/>
        </p:nvSpPr>
        <p:spPr>
          <a:xfrm>
            <a:off x="-144524" y="2706654"/>
            <a:ext cx="864096" cy="216024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45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chemeClr val="tx1"/>
                </a:solidFill>
              </a:rPr>
              <a:t>E100 folyamat </a:t>
            </a:r>
            <a:r>
              <a:rPr lang="hu-HU" sz="2800" dirty="0">
                <a:solidFill>
                  <a:schemeClr val="tx1"/>
                </a:solidFill>
              </a:rPr>
              <a:t>- </a:t>
            </a:r>
            <a:r>
              <a:rPr lang="hu-HU" sz="2800" dirty="0" smtClean="0">
                <a:solidFill>
                  <a:schemeClr val="tx1"/>
                </a:solidFill>
              </a:rPr>
              <a:t>értesítések lezárása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</p:txBody>
      </p:sp>
      <p:sp>
        <p:nvSpPr>
          <p:cNvPr id="6" name="Ellipszis 5"/>
          <p:cNvSpPr/>
          <p:nvPr/>
        </p:nvSpPr>
        <p:spPr>
          <a:xfrm>
            <a:off x="4860032" y="2289893"/>
            <a:ext cx="720080" cy="504056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253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chemeClr val="tx1"/>
                </a:solidFill>
              </a:rPr>
              <a:t>E100 folyamat – küszöbérték túllépés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u-HU" sz="2400" dirty="0"/>
              <a:t>5/2023 (I. 12.) Kormányrendelet </a:t>
            </a:r>
            <a:r>
              <a:rPr lang="hu-HU" sz="2400" dirty="0" smtClean="0"/>
              <a:t>15. § (7) alapján</a:t>
            </a:r>
          </a:p>
          <a:p>
            <a:pPr marL="0" indent="0">
              <a:buNone/>
            </a:pPr>
            <a:endParaRPr lang="hu-HU" sz="2400" dirty="0" smtClean="0"/>
          </a:p>
          <a:p>
            <a:pPr marL="0" indent="0" algn="just">
              <a:buNone/>
            </a:pPr>
            <a:r>
              <a:rPr lang="hu-HU" sz="2400" dirty="0"/>
              <a:t>Ha a vízminőség-ellenőrző vizsgálatok során az 1. melléklet 1., 2. és 5. pontjában meghatározott határértékeket </a:t>
            </a:r>
            <a:r>
              <a:rPr lang="hu-HU" sz="2400" dirty="0" smtClean="0"/>
              <a:t>meghaladó érték </a:t>
            </a:r>
            <a:r>
              <a:rPr lang="hu-HU" sz="2400" dirty="0"/>
              <a:t>fordul elő, vagy az 1. melléklet 3. vagy 4. pontjában meghatározott vízminőségi jellemzők szennyezést jeleznek, </a:t>
            </a:r>
            <a:r>
              <a:rPr lang="hu-HU" sz="2400" dirty="0" smtClean="0"/>
              <a:t>illetve szennyezés </a:t>
            </a:r>
            <a:r>
              <a:rPr lang="hu-HU" sz="2400" dirty="0"/>
              <a:t>veszélyével járó rendkívüli esemény fordul elő, az </a:t>
            </a:r>
            <a:r>
              <a:rPr lang="hu-HU" sz="2400" dirty="0" err="1"/>
              <a:t>ivóvízszolgáltató</a:t>
            </a:r>
            <a:r>
              <a:rPr lang="hu-HU" sz="2400" dirty="0"/>
              <a:t> azonnal megkezdi a közegészségügyi </a:t>
            </a:r>
            <a:r>
              <a:rPr lang="hu-HU" sz="2400" dirty="0" smtClean="0"/>
              <a:t>kockázatot jelentő </a:t>
            </a:r>
            <a:r>
              <a:rPr lang="hu-HU" sz="2400" dirty="0"/>
              <a:t>paraméter koncentrációjának csökkentése, és a szennyezés veszélyével járó hiba elhárítása érdekében </a:t>
            </a:r>
            <a:r>
              <a:rPr lang="hu-HU" sz="2400" dirty="0" smtClean="0"/>
              <a:t>szükséges beavatkozást</a:t>
            </a:r>
            <a:r>
              <a:rPr lang="hu-HU" sz="2400" dirty="0"/>
              <a:t>, amellyel egyidejűleg telefonon vagy elektronikus úton tájékoztatja a népegészségügyi </a:t>
            </a:r>
            <a:r>
              <a:rPr lang="hu-HU" sz="2400" dirty="0" smtClean="0"/>
              <a:t>szervet</a:t>
            </a:r>
          </a:p>
        </p:txBody>
      </p:sp>
    </p:spTree>
    <p:extLst>
      <p:ext uri="{BB962C8B-B14F-4D97-AF65-F5344CB8AC3E}">
        <p14:creationId xmlns:p14="http://schemas.microsoft.com/office/powerpoint/2010/main" val="189508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chemeClr val="tx1"/>
                </a:solidFill>
              </a:rPr>
              <a:t>E100 folyamat - példák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8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chemeClr val="tx1"/>
                </a:solidFill>
              </a:rPr>
              <a:t>E100 folyamat - példák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152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chemeClr val="tx1"/>
                </a:solidFill>
              </a:rPr>
              <a:t>E100 folyamat - példák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46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chemeClr val="tx1"/>
                </a:solidFill>
              </a:rPr>
              <a:t>E100 folyamat - példák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422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chemeClr val="tx1"/>
                </a:solidFill>
              </a:rPr>
              <a:t>Összetett minta keresés </a:t>
            </a:r>
            <a:r>
              <a:rPr lang="hu-HU" sz="2800" dirty="0">
                <a:solidFill>
                  <a:schemeClr val="tx1"/>
                </a:solidFill>
              </a:rPr>
              <a:t>- </a:t>
            </a:r>
            <a:r>
              <a:rPr lang="hu-HU" sz="2800" dirty="0" err="1" smtClean="0">
                <a:solidFill>
                  <a:schemeClr val="tx1"/>
                </a:solidFill>
              </a:rPr>
              <a:t>keresés</a:t>
            </a:r>
            <a:r>
              <a:rPr lang="hu-HU" sz="2800" dirty="0" smtClean="0">
                <a:solidFill>
                  <a:schemeClr val="tx1"/>
                </a:solidFill>
              </a:rPr>
              <a:t> fül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llipszis 5"/>
          <p:cNvSpPr/>
          <p:nvPr/>
        </p:nvSpPr>
        <p:spPr>
          <a:xfrm>
            <a:off x="827584" y="2664699"/>
            <a:ext cx="425861" cy="197441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594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chemeClr val="tx1"/>
                </a:solidFill>
              </a:rPr>
              <a:t>Összetett minta keresés </a:t>
            </a:r>
            <a:r>
              <a:rPr lang="hu-HU" sz="2800" dirty="0">
                <a:solidFill>
                  <a:schemeClr val="tx1"/>
                </a:solidFill>
              </a:rPr>
              <a:t>- </a:t>
            </a:r>
            <a:r>
              <a:rPr lang="hu-HU" sz="2800" dirty="0" err="1" smtClean="0">
                <a:solidFill>
                  <a:schemeClr val="tx1"/>
                </a:solidFill>
              </a:rPr>
              <a:t>keresés</a:t>
            </a:r>
            <a:r>
              <a:rPr lang="hu-HU" sz="2800" dirty="0" smtClean="0">
                <a:solidFill>
                  <a:schemeClr val="tx1"/>
                </a:solidFill>
              </a:rPr>
              <a:t> fül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llipszis 8"/>
          <p:cNvSpPr/>
          <p:nvPr/>
        </p:nvSpPr>
        <p:spPr>
          <a:xfrm>
            <a:off x="-5075" y="2867791"/>
            <a:ext cx="1161964" cy="273177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591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chemeClr val="tx1"/>
                </a:solidFill>
              </a:rPr>
              <a:t>Összetett minta keresés </a:t>
            </a:r>
            <a:r>
              <a:rPr lang="hu-HU" sz="2800" dirty="0">
                <a:solidFill>
                  <a:schemeClr val="tx1"/>
                </a:solidFill>
              </a:rPr>
              <a:t>- </a:t>
            </a:r>
            <a:r>
              <a:rPr lang="hu-HU" sz="2800" dirty="0" err="1" smtClean="0">
                <a:solidFill>
                  <a:schemeClr val="tx1"/>
                </a:solidFill>
              </a:rPr>
              <a:t>keresés</a:t>
            </a:r>
            <a:r>
              <a:rPr lang="hu-HU" sz="2800" dirty="0" smtClean="0">
                <a:solidFill>
                  <a:schemeClr val="tx1"/>
                </a:solidFill>
              </a:rPr>
              <a:t> fül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Ellipszis 9"/>
          <p:cNvSpPr/>
          <p:nvPr/>
        </p:nvSpPr>
        <p:spPr>
          <a:xfrm>
            <a:off x="755576" y="2943029"/>
            <a:ext cx="1575792" cy="395877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591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chemeClr val="tx1"/>
                </a:solidFill>
              </a:rPr>
              <a:t>Összetett minta keresés - </a:t>
            </a:r>
            <a:r>
              <a:rPr lang="hu-HU" sz="2800" dirty="0" err="1" smtClean="0">
                <a:solidFill>
                  <a:schemeClr val="tx1"/>
                </a:solidFill>
              </a:rPr>
              <a:t>keresés</a:t>
            </a:r>
            <a:r>
              <a:rPr lang="hu-HU" sz="2800" dirty="0" smtClean="0">
                <a:solidFill>
                  <a:schemeClr val="tx1"/>
                </a:solidFill>
              </a:rPr>
              <a:t> fül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Ellipszis 9"/>
          <p:cNvSpPr/>
          <p:nvPr/>
        </p:nvSpPr>
        <p:spPr>
          <a:xfrm>
            <a:off x="712501" y="4668456"/>
            <a:ext cx="504056" cy="197938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640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chemeClr val="tx1"/>
                </a:solidFill>
              </a:rPr>
              <a:t>Összetett minta keresés </a:t>
            </a:r>
            <a:r>
              <a:rPr lang="hu-HU" sz="2800" dirty="0">
                <a:solidFill>
                  <a:schemeClr val="tx1"/>
                </a:solidFill>
              </a:rPr>
              <a:t>- </a:t>
            </a:r>
            <a:r>
              <a:rPr lang="hu-HU" sz="2800" dirty="0" err="1" smtClean="0">
                <a:solidFill>
                  <a:schemeClr val="tx1"/>
                </a:solidFill>
              </a:rPr>
              <a:t>keresés</a:t>
            </a:r>
            <a:r>
              <a:rPr lang="hu-HU" sz="2800" dirty="0" smtClean="0">
                <a:solidFill>
                  <a:schemeClr val="tx1"/>
                </a:solidFill>
              </a:rPr>
              <a:t> fül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Ellipszis 10"/>
          <p:cNvSpPr/>
          <p:nvPr/>
        </p:nvSpPr>
        <p:spPr>
          <a:xfrm>
            <a:off x="731028" y="5721163"/>
            <a:ext cx="425861" cy="197441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591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chemeClr val="tx1"/>
                </a:solidFill>
              </a:rPr>
              <a:t>Összetett minta keresés </a:t>
            </a:r>
            <a:r>
              <a:rPr lang="hu-HU" sz="2800" dirty="0">
                <a:solidFill>
                  <a:schemeClr val="tx1"/>
                </a:solidFill>
              </a:rPr>
              <a:t>- </a:t>
            </a:r>
            <a:r>
              <a:rPr lang="hu-HU" sz="2800" dirty="0" err="1" smtClean="0">
                <a:solidFill>
                  <a:schemeClr val="tx1"/>
                </a:solidFill>
              </a:rPr>
              <a:t>keresés</a:t>
            </a:r>
            <a:r>
              <a:rPr lang="hu-HU" sz="2800" dirty="0" smtClean="0">
                <a:solidFill>
                  <a:schemeClr val="tx1"/>
                </a:solidFill>
              </a:rPr>
              <a:t> fül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630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chemeClr val="tx1"/>
                </a:solidFill>
              </a:rPr>
              <a:t>E100 folyamat - létrehozás</a:t>
            </a:r>
            <a:endParaRPr lang="hu-HU" sz="280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</p:txBody>
      </p:sp>
      <p:sp>
        <p:nvSpPr>
          <p:cNvPr id="6" name="Ellipszis 5"/>
          <p:cNvSpPr/>
          <p:nvPr/>
        </p:nvSpPr>
        <p:spPr>
          <a:xfrm>
            <a:off x="4355976" y="2718342"/>
            <a:ext cx="1575792" cy="395877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234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chemeClr val="tx1"/>
                </a:solidFill>
              </a:rPr>
              <a:t>Összetett minta keresés </a:t>
            </a:r>
            <a:r>
              <a:rPr lang="hu-HU" sz="2800" dirty="0">
                <a:solidFill>
                  <a:schemeClr val="tx1"/>
                </a:solidFill>
              </a:rPr>
              <a:t>- </a:t>
            </a:r>
            <a:r>
              <a:rPr lang="hu-HU" sz="2800" dirty="0" smtClean="0">
                <a:solidFill>
                  <a:schemeClr val="tx1"/>
                </a:solidFill>
              </a:rPr>
              <a:t>oszlopok fül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882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chemeClr val="tx1"/>
                </a:solidFill>
              </a:rPr>
              <a:t>Összetett minta keresés - eredmény fül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79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chemeClr val="tx1"/>
                </a:solidFill>
              </a:rPr>
              <a:t>Összetett minta keresés - exportálás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359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chemeClr val="tx1"/>
                </a:solidFill>
              </a:rPr>
              <a:t>Összetett minta keresés - exportálás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33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4800" y="404664"/>
            <a:ext cx="8534400" cy="758952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chemeClr val="tx1"/>
                </a:solidFill>
              </a:rPr>
              <a:t>Összetett minta keresés</a:t>
            </a:r>
            <a:br>
              <a:rPr lang="hu-HU" sz="2800" dirty="0" smtClean="0">
                <a:solidFill>
                  <a:schemeClr val="tx1"/>
                </a:solidFill>
              </a:rPr>
            </a:br>
            <a:r>
              <a:rPr lang="hu-HU" sz="2800" dirty="0" smtClean="0">
                <a:solidFill>
                  <a:schemeClr val="tx1"/>
                </a:solidFill>
              </a:rPr>
              <a:t>MHA értékek statisztikához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llipszis 4"/>
          <p:cNvSpPr/>
          <p:nvPr/>
        </p:nvSpPr>
        <p:spPr>
          <a:xfrm>
            <a:off x="731027" y="2924944"/>
            <a:ext cx="425861" cy="197441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26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4800" y="404664"/>
            <a:ext cx="8534400" cy="758952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chemeClr val="tx1"/>
                </a:solidFill>
              </a:rPr>
              <a:t>Összetett minta keresés</a:t>
            </a:r>
            <a:br>
              <a:rPr lang="hu-HU" sz="2800" dirty="0" smtClean="0">
                <a:solidFill>
                  <a:schemeClr val="tx1"/>
                </a:solidFill>
              </a:rPr>
            </a:br>
            <a:r>
              <a:rPr lang="hu-HU" sz="2800" dirty="0" smtClean="0">
                <a:solidFill>
                  <a:schemeClr val="tx1"/>
                </a:solidFill>
              </a:rPr>
              <a:t>MHA értékek statisztikához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815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4800" y="404664"/>
            <a:ext cx="8534400" cy="758952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chemeClr val="tx1"/>
                </a:solidFill>
              </a:rPr>
              <a:t>Összetett minta keresés </a:t>
            </a:r>
            <a:br>
              <a:rPr lang="hu-HU" sz="2800" dirty="0" smtClean="0">
                <a:solidFill>
                  <a:schemeClr val="tx1"/>
                </a:solidFill>
              </a:rPr>
            </a:br>
            <a:r>
              <a:rPr lang="hu-HU" sz="2800" dirty="0" smtClean="0">
                <a:solidFill>
                  <a:schemeClr val="tx1"/>
                </a:solidFill>
              </a:rPr>
              <a:t>lekérdezés típusa, problémás paraméterek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llipszis 4"/>
          <p:cNvSpPr/>
          <p:nvPr/>
        </p:nvSpPr>
        <p:spPr>
          <a:xfrm>
            <a:off x="755576" y="2943029"/>
            <a:ext cx="1575792" cy="395877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712501" y="4668456"/>
            <a:ext cx="504056" cy="197938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813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4800" y="404664"/>
            <a:ext cx="8534400" cy="758952"/>
          </a:xfrm>
        </p:spPr>
        <p:txBody>
          <a:bodyPr>
            <a:noAutofit/>
          </a:bodyPr>
          <a:lstStyle/>
          <a:p>
            <a:r>
              <a:rPr lang="hu-HU" sz="2800" dirty="0">
                <a:solidFill>
                  <a:schemeClr val="tx1"/>
                </a:solidFill>
              </a:rPr>
              <a:t>Összetett minta keresés </a:t>
            </a:r>
            <a:br>
              <a:rPr lang="hu-HU" sz="2800" dirty="0">
                <a:solidFill>
                  <a:schemeClr val="tx1"/>
                </a:solidFill>
              </a:rPr>
            </a:br>
            <a:r>
              <a:rPr lang="hu-HU" sz="2800" dirty="0">
                <a:solidFill>
                  <a:schemeClr val="tx1"/>
                </a:solidFill>
              </a:rPr>
              <a:t>lekérdezés típusa, problémás paraméterek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</p:txBody>
      </p:sp>
      <p:sp>
        <p:nvSpPr>
          <p:cNvPr id="5" name="Ellipszis 4"/>
          <p:cNvSpPr/>
          <p:nvPr/>
        </p:nvSpPr>
        <p:spPr>
          <a:xfrm>
            <a:off x="-252536" y="2852936"/>
            <a:ext cx="1575792" cy="395877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205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4800" y="404664"/>
            <a:ext cx="8534400" cy="758952"/>
          </a:xfrm>
        </p:spPr>
        <p:txBody>
          <a:bodyPr>
            <a:noAutofit/>
          </a:bodyPr>
          <a:lstStyle/>
          <a:p>
            <a:r>
              <a:rPr lang="hu-HU" sz="2800" dirty="0">
                <a:solidFill>
                  <a:schemeClr val="tx1"/>
                </a:solidFill>
              </a:rPr>
              <a:t>Összetett minta keresés </a:t>
            </a:r>
            <a:br>
              <a:rPr lang="hu-HU" sz="2800" dirty="0">
                <a:solidFill>
                  <a:schemeClr val="tx1"/>
                </a:solidFill>
              </a:rPr>
            </a:br>
            <a:r>
              <a:rPr lang="hu-HU" sz="2800" dirty="0">
                <a:solidFill>
                  <a:schemeClr val="tx1"/>
                </a:solidFill>
              </a:rPr>
              <a:t>lekérdezés típusa, problémás paraméterek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84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chemeClr val="tx1"/>
                </a:solidFill>
              </a:rPr>
              <a:t>Összetett minta keresés </a:t>
            </a:r>
            <a:r>
              <a:rPr lang="hu-HU" sz="2800" dirty="0">
                <a:solidFill>
                  <a:schemeClr val="tx1"/>
                </a:solidFill>
              </a:rPr>
              <a:t>- </a:t>
            </a:r>
            <a:r>
              <a:rPr lang="hu-HU" sz="2800" dirty="0" smtClean="0">
                <a:solidFill>
                  <a:schemeClr val="tx1"/>
                </a:solidFill>
              </a:rPr>
              <a:t>mentett keresések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llipszis 4"/>
          <p:cNvSpPr/>
          <p:nvPr/>
        </p:nvSpPr>
        <p:spPr>
          <a:xfrm>
            <a:off x="3491880" y="4544562"/>
            <a:ext cx="504056" cy="197938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963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chemeClr val="tx1"/>
                </a:solidFill>
              </a:rPr>
              <a:t>E100 folyamat - létrehozás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llipszis 4"/>
          <p:cNvSpPr/>
          <p:nvPr/>
        </p:nvSpPr>
        <p:spPr>
          <a:xfrm>
            <a:off x="2555776" y="2745091"/>
            <a:ext cx="978872" cy="323870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564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chemeClr val="tx1"/>
                </a:solidFill>
              </a:rPr>
              <a:t>Összetett minta keresés - mentett keresések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llipszis 4"/>
          <p:cNvSpPr/>
          <p:nvPr/>
        </p:nvSpPr>
        <p:spPr>
          <a:xfrm>
            <a:off x="611560" y="2348880"/>
            <a:ext cx="425861" cy="197441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820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39901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000" dirty="0"/>
              <a:t>Vízellátási zónára vonatkozó lekérdezések esetén a „Saját VEZ” </a:t>
            </a:r>
            <a:r>
              <a:rPr lang="hu-HU" sz="2000" dirty="0" err="1"/>
              <a:t>checkbox-szal</a:t>
            </a:r>
            <a:r>
              <a:rPr lang="hu-HU" sz="2000" dirty="0"/>
              <a:t> vezérelhető, hogy jelenjenek-e meg ugyanazon </a:t>
            </a:r>
            <a:r>
              <a:rPr lang="hu-HU" sz="2000" dirty="0" smtClean="0"/>
              <a:t>vízellátó rendszer alatt </a:t>
            </a:r>
            <a:r>
              <a:rPr lang="hu-HU" sz="2000" dirty="0"/>
              <a:t>egy másik zónában betáplálási pontokon és kutakban vett minták egyes paraméterek </a:t>
            </a:r>
            <a:r>
              <a:rPr lang="hu-HU" sz="2000" dirty="0" smtClean="0"/>
              <a:t>esetén.</a:t>
            </a:r>
          </a:p>
          <a:p>
            <a:pPr marL="0" indent="0" algn="just">
              <a:buNone/>
            </a:pPr>
            <a:endParaRPr lang="hu-HU" sz="2000" dirty="0" smtClean="0"/>
          </a:p>
          <a:p>
            <a:pPr marL="0" indent="0" algn="just">
              <a:buNone/>
            </a:pPr>
            <a:r>
              <a:rPr lang="hu-HU" sz="2000" dirty="0" smtClean="0"/>
              <a:t>A </a:t>
            </a:r>
            <a:r>
              <a:rPr lang="hu-HU" sz="2000" dirty="0" err="1"/>
              <a:t>checkbox</a:t>
            </a:r>
            <a:r>
              <a:rPr lang="hu-HU" sz="2000" dirty="0"/>
              <a:t> bepipálása esetén ezek az értékek nem fognak megjelenni, csak a saját zóna alatti minták eredményei.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683568" y="260648"/>
            <a:ext cx="7772400" cy="744488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dirty="0">
                <a:solidFill>
                  <a:schemeClr val="tx1"/>
                </a:solidFill>
              </a:rPr>
              <a:t>Összetett minta keresés - saját VEZ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65089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>
                <a:solidFill>
                  <a:schemeClr val="tx1"/>
                </a:solidFill>
              </a:rPr>
              <a:t>Köszönöm a figyelmet</a:t>
            </a:r>
            <a:r>
              <a:rPr lang="hu-HU" sz="3600" dirty="0" smtClean="0">
                <a:solidFill>
                  <a:schemeClr val="tx1"/>
                </a:solidFill>
              </a:rPr>
              <a:t>!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51056"/>
            <a:ext cx="5832648" cy="437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44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chemeClr val="tx1"/>
                </a:solidFill>
              </a:rPr>
              <a:t>E100 folyamat - létrehozás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899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chemeClr val="tx1"/>
                </a:solidFill>
              </a:rPr>
              <a:t>E100 folyamat - létrehozás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llipszis 4"/>
          <p:cNvSpPr/>
          <p:nvPr/>
        </p:nvSpPr>
        <p:spPr>
          <a:xfrm>
            <a:off x="683568" y="3501008"/>
            <a:ext cx="978872" cy="323870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850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chemeClr val="tx1"/>
                </a:solidFill>
              </a:rPr>
              <a:t>E100 folyamat - létrehozás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llipszis 4"/>
          <p:cNvSpPr/>
          <p:nvPr/>
        </p:nvSpPr>
        <p:spPr>
          <a:xfrm>
            <a:off x="2627784" y="2780928"/>
            <a:ext cx="978872" cy="323870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179512" y="3429000"/>
            <a:ext cx="1296144" cy="323870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229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chemeClr val="tx1"/>
                </a:solidFill>
              </a:rPr>
              <a:t>E100 </a:t>
            </a:r>
            <a:r>
              <a:rPr lang="hu-HU" sz="2800" dirty="0">
                <a:solidFill>
                  <a:schemeClr val="tx1"/>
                </a:solidFill>
              </a:rPr>
              <a:t>folyamat - </a:t>
            </a:r>
            <a:r>
              <a:rPr lang="hu-HU" sz="2800" dirty="0" smtClean="0">
                <a:solidFill>
                  <a:schemeClr val="tx1"/>
                </a:solidFill>
              </a:rPr>
              <a:t>értesítések, e-mail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llipszis 5"/>
          <p:cNvSpPr/>
          <p:nvPr/>
        </p:nvSpPr>
        <p:spPr>
          <a:xfrm>
            <a:off x="204308" y="2276872"/>
            <a:ext cx="5303795" cy="323870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702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chemeClr val="tx1"/>
                </a:solidFill>
              </a:rPr>
              <a:t>E100 folyamat </a:t>
            </a:r>
            <a:r>
              <a:rPr lang="hu-HU" sz="2800" dirty="0">
                <a:solidFill>
                  <a:schemeClr val="tx1"/>
                </a:solidFill>
              </a:rPr>
              <a:t>- </a:t>
            </a:r>
            <a:r>
              <a:rPr lang="hu-HU" sz="2800" dirty="0" smtClean="0">
                <a:solidFill>
                  <a:schemeClr val="tx1"/>
                </a:solidFill>
              </a:rPr>
              <a:t>értesítések, e-mail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560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lgári">
  <a:themeElements>
    <a:clrScheme name="HUMVI 2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0000"/>
      </a:accent1>
      <a:accent2>
        <a:srgbClr val="CCB400"/>
      </a:accent2>
      <a:accent3>
        <a:srgbClr val="C7F5D0"/>
      </a:accent3>
      <a:accent4>
        <a:srgbClr val="8C7B70"/>
      </a:accent4>
      <a:accent5>
        <a:srgbClr val="C7F5D0"/>
      </a:accent5>
      <a:accent6>
        <a:srgbClr val="D19049"/>
      </a:accent6>
      <a:hlink>
        <a:srgbClr val="00A3D6"/>
      </a:hlink>
      <a:folHlink>
        <a:srgbClr val="694F07"/>
      </a:folHlink>
    </a:clrScheme>
    <a:fontScheme name="Polgár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olgár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480</TotalTime>
  <Words>359</Words>
  <Application>Microsoft Office PowerPoint</Application>
  <PresentationFormat>Diavetítés a képernyőre (4:3 oldalarány)</PresentationFormat>
  <Paragraphs>52</Paragraphs>
  <Slides>42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42</vt:i4>
      </vt:variant>
    </vt:vector>
  </HeadingPairs>
  <TitlesOfParts>
    <vt:vector size="43" baseType="lpstr">
      <vt:lpstr>Polgári</vt:lpstr>
      <vt:lpstr>Események kezelése, E100 folyamatok, összetett mintakereső funkció a HUMVI rendszerben   „HUMVI rendszer működése, ivóvízvizsgálati program összeállítása” képzés 2023. november 9.</vt:lpstr>
      <vt:lpstr>E100 folyamat – küszöbérték túllépés</vt:lpstr>
      <vt:lpstr>E100 folyamat - létrehozás</vt:lpstr>
      <vt:lpstr>E100 folyamat - létrehozás</vt:lpstr>
      <vt:lpstr>E100 folyamat - létrehozás</vt:lpstr>
      <vt:lpstr>E100 folyamat - létrehozás</vt:lpstr>
      <vt:lpstr>E100 folyamat - létrehozás</vt:lpstr>
      <vt:lpstr>E100 folyamat - értesítések, e-mail</vt:lpstr>
      <vt:lpstr>E100 folyamat - értesítések, e-mail</vt:lpstr>
      <vt:lpstr>E100 folyamat - szerkesztés</vt:lpstr>
      <vt:lpstr>E100 folyamat - szerkesztés</vt:lpstr>
      <vt:lpstr>E100 folyamat - szerkesztés</vt:lpstr>
      <vt:lpstr>E100 folyamat - eseménynapló</vt:lpstr>
      <vt:lpstr>E100 folyamat - eseménynapló</vt:lpstr>
      <vt:lpstr>E100 folyamat - lezárás</vt:lpstr>
      <vt:lpstr>E100 folyamat - értesítések lezárása</vt:lpstr>
      <vt:lpstr>E100 folyamat - értesítések lezárása</vt:lpstr>
      <vt:lpstr>E100 folyamat - értesítések lezárása</vt:lpstr>
      <vt:lpstr>E100 folyamat - értesítések lezárása</vt:lpstr>
      <vt:lpstr>E100 folyamat - példák</vt:lpstr>
      <vt:lpstr>E100 folyamat - példák</vt:lpstr>
      <vt:lpstr>E100 folyamat - példák</vt:lpstr>
      <vt:lpstr>E100 folyamat - példák</vt:lpstr>
      <vt:lpstr>Összetett minta keresés - keresés fül</vt:lpstr>
      <vt:lpstr>Összetett minta keresés - keresés fül</vt:lpstr>
      <vt:lpstr>Összetett minta keresés - keresés fül</vt:lpstr>
      <vt:lpstr>Összetett minta keresés - keresés fül</vt:lpstr>
      <vt:lpstr>Összetett minta keresés - keresés fül</vt:lpstr>
      <vt:lpstr>Összetett minta keresés - keresés fül</vt:lpstr>
      <vt:lpstr>Összetett minta keresés - oszlopok fül</vt:lpstr>
      <vt:lpstr>Összetett minta keresés - eredmény fül</vt:lpstr>
      <vt:lpstr>Összetett minta keresés - exportálás</vt:lpstr>
      <vt:lpstr>Összetett minta keresés - exportálás</vt:lpstr>
      <vt:lpstr>Összetett minta keresés MHA értékek statisztikához</vt:lpstr>
      <vt:lpstr>Összetett minta keresés MHA értékek statisztikához</vt:lpstr>
      <vt:lpstr>Összetett minta keresés  lekérdezés típusa, problémás paraméterek</vt:lpstr>
      <vt:lpstr>Összetett minta keresés  lekérdezés típusa, problémás paraméterek</vt:lpstr>
      <vt:lpstr>Összetett minta keresés  lekérdezés típusa, problémás paraméterek</vt:lpstr>
      <vt:lpstr>Összetett minta keresés - mentett keresések</vt:lpstr>
      <vt:lpstr>Összetett minta keresés - mentett keresések</vt:lpstr>
      <vt:lpstr>PowerPoint bemutató</vt:lpstr>
      <vt:lpstr>Köszönöm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Nagy Orsolya</dc:creator>
  <cp:lastModifiedBy>Nagy Orsolya</cp:lastModifiedBy>
  <cp:revision>113</cp:revision>
  <dcterms:created xsi:type="dcterms:W3CDTF">2023-10-17T14:07:36Z</dcterms:created>
  <dcterms:modified xsi:type="dcterms:W3CDTF">2023-11-08T14:08:05Z</dcterms:modified>
</cp:coreProperties>
</file>